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92" r:id="rId3"/>
    <p:sldId id="259" r:id="rId4"/>
    <p:sldId id="261" r:id="rId5"/>
    <p:sldId id="262" r:id="rId6"/>
    <p:sldId id="266" r:id="rId7"/>
    <p:sldId id="272" r:id="rId8"/>
    <p:sldId id="287" r:id="rId9"/>
    <p:sldId id="288" r:id="rId10"/>
    <p:sldId id="289" r:id="rId11"/>
    <p:sldId id="267" r:id="rId12"/>
    <p:sldId id="268" r:id="rId13"/>
    <p:sldId id="286" r:id="rId14"/>
    <p:sldId id="277" r:id="rId15"/>
    <p:sldId id="283" r:id="rId16"/>
    <p:sldId id="284" r:id="rId17"/>
    <p:sldId id="270" r:id="rId18"/>
    <p:sldId id="271" r:id="rId19"/>
    <p:sldId id="285" r:id="rId20"/>
    <p:sldId id="290" r:id="rId21"/>
    <p:sldId id="291" r:id="rId22"/>
  </p:sldIdLst>
  <p:sldSz cx="9144000" cy="5143500" type="screen16x9"/>
  <p:notesSz cx="6858000" cy="9144000"/>
  <p:embeddedFontLst>
    <p:embeddedFont>
      <p:font typeface="Arial Nova" panose="020B0504020202020204" pitchFamily="34" charset="0"/>
      <p:regular r:id="rId24"/>
      <p:bold r:id="rId25"/>
      <p:italic r:id="rId26"/>
      <p:boldItalic r:id="rId27"/>
    </p:embeddedFont>
    <p:embeddedFont>
      <p:font typeface="Arial Nova Cond" panose="020B0506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rank Ruhl Libre Light" panose="020B0604020202020204" charset="-79"/>
      <p:regular r:id="rId36"/>
      <p:bold r:id="rId37"/>
    </p:embeddedFont>
    <p:embeddedFont>
      <p:font typeface="IBM Plex Sans Condense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897614-A0C0-4654-A370-B5F7490D1A65}">
  <a:tblStyle styleId="{27897614-A0C0-4654-A370-B5F7490D1A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0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54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47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802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74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270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45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8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42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2/3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misra/news-category-datas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napcrack/all-the-ne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nk.library.smu.edu.sg/cgi/viewcontent.cgi?article=1912&amp;context=sis_researc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towardsdatascience.com/implementing-a-naive-bayes-classifier-for-text-categorization-in-five-steps-f9192cdd54c3" TargetMode="External"/><Relationship Id="rId4" Type="http://schemas.openxmlformats.org/officeDocument/2006/relationships/hyperlink" Target="https://www.semanticscholar.org/paper/Naive-Bayes-Classifier-based-Arabic-document-Noaman-Elmougy/7a201dbf8ea6a16b6cc93dca01b62c961aaea13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text classifier for classifying news articles.</a:t>
            </a:r>
            <a:br>
              <a:rPr lang="en-US"/>
            </a:b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147F6-EBE4-431E-BE60-2F966B88A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6013" y="3499269"/>
            <a:ext cx="2463792" cy="78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604020202020204" pitchFamily="34" charset="0"/>
              </a:rPr>
              <a:t>Himanshu Nirmal</a:t>
            </a:r>
          </a:p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604020202020204" pitchFamily="34" charset="0"/>
              </a:rPr>
              <a:t>Sachin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604020202020204" pitchFamily="34" charset="0"/>
              </a:rPr>
              <a:t> Mohan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Nova" panose="020B0604020202020204" pitchFamily="34" charset="0"/>
              </a:rPr>
              <a:t>Sujir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 Nova" panose="020B0604020202020204" pitchFamily="34" charset="0"/>
            </a:endParaRPr>
          </a:p>
        </p:txBody>
      </p:sp>
      <p:grpSp>
        <p:nvGrpSpPr>
          <p:cNvPr id="69" name="Google Shape;69;p12"/>
          <p:cNvGrpSpPr/>
          <p:nvPr/>
        </p:nvGrpSpPr>
        <p:grpSpPr>
          <a:xfrm>
            <a:off x="503784" y="2340319"/>
            <a:ext cx="520986" cy="462861"/>
            <a:chOff x="5292575" y="3681900"/>
            <a:chExt cx="420150" cy="373275"/>
          </a:xfrm>
        </p:grpSpPr>
        <p:sp>
          <p:nvSpPr>
            <p:cNvPr id="70" name="Google Shape;7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548C-EDC8-4AC1-A2CA-3D429303C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624" y="758402"/>
            <a:ext cx="3615600" cy="593320"/>
          </a:xfrm>
        </p:spPr>
        <p:txBody>
          <a:bodyPr/>
          <a:lstStyle/>
          <a:p>
            <a:r>
              <a:rPr lang="en-US" dirty="0" err="1"/>
              <a:t>BoW</a:t>
            </a:r>
            <a:r>
              <a:rPr lang="en-US" dirty="0"/>
              <a:t> representation</a:t>
            </a: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AA3DA946-D636-4583-9101-1711D1C0E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17239"/>
              </p:ext>
            </p:extLst>
          </p:nvPr>
        </p:nvGraphicFramePr>
        <p:xfrm>
          <a:off x="50876" y="1529134"/>
          <a:ext cx="5982176" cy="2971800"/>
        </p:xfrm>
        <a:graphic>
          <a:graphicData uri="http://schemas.openxmlformats.org/drawingml/2006/table">
            <a:tbl>
              <a:tblPr/>
              <a:tblGrid>
                <a:gridCol w="474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President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Trump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4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National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Security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advisor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26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AFCD47-C995-4203-BE35-C900C4FE2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850" y="450288"/>
            <a:ext cx="3615600" cy="7848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F9D2A07-3847-47C2-9496-1127AF324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5937" y="1729409"/>
            <a:ext cx="3615600" cy="28823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News articles with their respective category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Irrelevant attributes- Date, time, number of comments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42,000 records divided into 7 categories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AB7B766-EBA6-43A0-A651-AB7F90233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7" y="1235088"/>
            <a:ext cx="559573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https://www.kaggle.com/rmisra/news-category-dataset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656F4FF0-768D-4122-A9D8-0FE3C8423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7" y="1560132"/>
            <a:ext cx="559573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https://www.kaggle.com/snapcrack/all-the-news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FF3661-E0ED-4263-B7AE-4FCFBF6D2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388" y="390655"/>
            <a:ext cx="3615600" cy="1159800"/>
          </a:xfrm>
        </p:spPr>
        <p:txBody>
          <a:bodyPr/>
          <a:lstStyle/>
          <a:p>
            <a:r>
              <a:rPr lang="en-US" dirty="0"/>
              <a:t>Naïve-Bayes Classifier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AF37787-111F-4B89-AAAC-732DBE45D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163" y="1618187"/>
            <a:ext cx="3615600" cy="2156792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/>
              <a:t>Probabilistic classification algorithm.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probability to make predictions for the purpose of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in binary as well as multi-class classification</a:t>
            </a:r>
          </a:p>
        </p:txBody>
      </p:sp>
      <p:pic>
        <p:nvPicPr>
          <p:cNvPr id="1026" name="Picture 2" descr="https://www.saedsayad.com/images/Bayes_rule.png">
            <a:extLst>
              <a:ext uri="{FF2B5EF4-FFF2-40B4-BE49-F238E27FC236}">
                <a16:creationId xmlns:a16="http://schemas.microsoft.com/office/drawing/2014/main" id="{944DDEAA-E6AB-4322-9445-FAF423BD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718" y="606288"/>
            <a:ext cx="3686237" cy="39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FF3661-E0ED-4263-B7AE-4FCFBF6D2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7388" y="390655"/>
            <a:ext cx="3615600" cy="1159800"/>
          </a:xfrm>
        </p:spPr>
        <p:txBody>
          <a:bodyPr/>
          <a:lstStyle/>
          <a:p>
            <a:r>
              <a:rPr lang="en-US" sz="2800" dirty="0"/>
              <a:t>Naïve-Bayes Classifier: Assumptions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402E4B0-EB66-4803-A99D-6B1239487880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942272"/>
            <a:ext cx="5668617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marR="0" lvl="2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marR="0" lvl="3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marR="0" lvl="4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marR="0" lvl="5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marR="0" lvl="6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marR="0" lvl="7" indent="-3556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marR="0" lvl="8" indent="-35560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Font typeface="Frank Ruhl Libre Light"/>
              <a:buNone/>
              <a:defRPr sz="1800" b="0" i="0" u="none" strike="noStrike" cap="none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	Bag of Words assumption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	Conditional Independence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P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j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Calibri" charset="0"/>
                <a:sym typeface="Symbol" charset="2"/>
              </a:rPr>
              <a:t>c.</a:t>
            </a:r>
            <a:endParaRPr lang="en-US" sz="2800" i="1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645460" y="1017341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550686" y="186720"/>
            <a:ext cx="4758600" cy="6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Arial Nova" panose="020B0504020202020204" pitchFamily="34" charset="0"/>
                <a:ea typeface="Frank Ruhl Libre Light"/>
                <a:cs typeface="Frank Ruhl Libre Light"/>
                <a:sym typeface="Frank Ruhl Libre Light"/>
              </a:rPr>
              <a:t>System</a:t>
            </a:r>
            <a:endParaRPr sz="4800" dirty="0">
              <a:solidFill>
                <a:schemeClr val="bg1"/>
              </a:solidFill>
              <a:latin typeface="Arial Nova" panose="020B0504020202020204" pitchFamily="34" charset="0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4294967295"/>
          </p:nvPr>
        </p:nvSpPr>
        <p:spPr>
          <a:xfrm>
            <a:off x="6309286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WEB BROWSER</a:t>
            </a:r>
            <a:endParaRPr sz="3200" b="1" dirty="0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 Nova" panose="020B0504020202020204" pitchFamily="34" charset="0"/>
              </a:rPr>
              <a:t>Built using Python flask.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 Nova" panose="020B0504020202020204" pitchFamily="34" charset="0"/>
              </a:rPr>
              <a:t>Input text headline to be predicted.</a:t>
            </a:r>
            <a:endParaRPr dirty="0">
              <a:solidFill>
                <a:schemeClr val="lt1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Google Shape;303;p33">
            <a:extLst>
              <a:ext uri="{FF2B5EF4-FFF2-40B4-BE49-F238E27FC236}">
                <a16:creationId xmlns:a16="http://schemas.microsoft.com/office/drawing/2014/main" id="{E6CFD3C1-8B2F-499E-81D6-86CD3B46C661}"/>
              </a:ext>
            </a:extLst>
          </p:cNvPr>
          <p:cNvSpPr/>
          <p:nvPr/>
        </p:nvSpPr>
        <p:spPr>
          <a:xfrm>
            <a:off x="712444" y="2249829"/>
            <a:ext cx="4758600" cy="6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bg1"/>
              </a:solidFill>
              <a:latin typeface="Arial Nova" panose="020B0504020202020204" pitchFamily="34" charset="0"/>
              <a:ea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2E3CD-4CED-4A6E-906F-7A1E5DFE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1222513"/>
            <a:ext cx="4790661" cy="30314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645460" y="1017341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550686" y="186720"/>
            <a:ext cx="4758600" cy="6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Arial Nova" panose="020B0504020202020204" pitchFamily="34" charset="0"/>
                <a:ea typeface="Frank Ruhl Libre Light"/>
                <a:cs typeface="Frank Ruhl Libre Light"/>
                <a:sym typeface="Frank Ruhl Libre Light"/>
              </a:rPr>
              <a:t>System</a:t>
            </a:r>
            <a:endParaRPr sz="4800" dirty="0">
              <a:solidFill>
                <a:schemeClr val="bg1"/>
              </a:solidFill>
              <a:latin typeface="Arial Nova" panose="020B0504020202020204" pitchFamily="34" charset="0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4294967295"/>
          </p:nvPr>
        </p:nvSpPr>
        <p:spPr>
          <a:xfrm>
            <a:off x="6309286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WEB BROWSER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DF6DA"/>
                </a:solidFill>
                <a:latin typeface="Arial Nova Cond" panose="020B0604020202020204" pitchFamily="34" charset="0"/>
                <a:ea typeface="IBM Plex Sans Condensed"/>
                <a:cs typeface="IBM Plex Sans Condensed"/>
                <a:sym typeface="IBM Plex Sans Condensed"/>
              </a:rPr>
              <a:t>News headline categorized hyperlink</a:t>
            </a:r>
            <a:endParaRPr sz="2800" b="1" dirty="0">
              <a:solidFill>
                <a:srgbClr val="FDF6DA"/>
              </a:solidFill>
              <a:latin typeface="Arial Nova Cond" panose="020B0604020202020204" pitchFamily="34" charset="0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02331-EFD6-41BE-83F7-E3C95A0D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4" y="1232453"/>
            <a:ext cx="4740966" cy="30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645460" y="1017341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550686" y="186720"/>
            <a:ext cx="4758600" cy="6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Arial Nova" panose="020B0504020202020204" pitchFamily="34" charset="0"/>
                <a:ea typeface="Frank Ruhl Libre Light"/>
                <a:cs typeface="Frank Ruhl Libre Light"/>
                <a:sym typeface="Frank Ruhl Libre Light"/>
              </a:rPr>
              <a:t>System</a:t>
            </a:r>
            <a:endParaRPr sz="4800" dirty="0">
              <a:solidFill>
                <a:schemeClr val="bg1"/>
              </a:solidFill>
              <a:latin typeface="Arial Nova" panose="020B0504020202020204" pitchFamily="34" charset="0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4294967295"/>
          </p:nvPr>
        </p:nvSpPr>
        <p:spPr>
          <a:xfrm>
            <a:off x="6309286" y="373500"/>
            <a:ext cx="22224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DF6D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WEB BROWSER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FDF6D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DF6DA"/>
                </a:solidFill>
                <a:latin typeface="Arial Nova Cond" panose="020B0604020202020204" pitchFamily="34" charset="0"/>
                <a:ea typeface="IBM Plex Sans Condensed"/>
                <a:cs typeface="IBM Plex Sans Condensed"/>
                <a:sym typeface="IBM Plex Sans Condensed"/>
              </a:rPr>
              <a:t>News headline categorized hyperlink</a:t>
            </a:r>
            <a:endParaRPr sz="2800" b="1" dirty="0">
              <a:solidFill>
                <a:srgbClr val="FDF6DA"/>
              </a:solidFill>
              <a:latin typeface="Arial Nova Cond" panose="020B0604020202020204" pitchFamily="34" charset="0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7E82A-645C-4E9B-AB80-644A45A9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5" y="1222513"/>
            <a:ext cx="4780722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496957" y="244880"/>
            <a:ext cx="6495000" cy="1159800"/>
          </a:xfrm>
          <a:prstGeom prst="rect">
            <a:avLst/>
          </a:prstGeom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Performance metric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72657-B625-44D4-8D6C-AD477833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8" y="1142940"/>
            <a:ext cx="7017025" cy="39260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48091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Issues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45407"/>
            <a:ext cx="5288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>
                <a:solidFill>
                  <a:srgbClr val="FFFFFF"/>
                </a:solidFill>
              </a:rPr>
              <a:t>Imbalanced dataset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>
                <a:solidFill>
                  <a:srgbClr val="FFFFFF"/>
                </a:solidFill>
              </a:rPr>
              <a:t>Model overfit</a:t>
            </a:r>
            <a:r>
              <a:rPr lang="en-US" sz="2800" dirty="0">
                <a:solidFill>
                  <a:srgbClr val="FFFFFF"/>
                </a:solidFill>
              </a:rPr>
              <a:t>ting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solidFill>
                  <a:srgbClr val="FFFFFF"/>
                </a:solidFill>
              </a:rPr>
              <a:t>Web integration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dirty="0">
                <a:solidFill>
                  <a:srgbClr val="FFFFFF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48091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Future scope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45406"/>
            <a:ext cx="5288100" cy="15760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News API can be integrated to show the category as well as its current events.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Can be used as an informative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More categories can be added to make the system more versatile.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More training data so that model can be trained &amp; becomes more accurate.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36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3329850" y="-49825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Index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294967295"/>
          </p:nvPr>
        </p:nvSpPr>
        <p:spPr>
          <a:xfrm>
            <a:off x="685800" y="745426"/>
            <a:ext cx="5288100" cy="40004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Aft>
                <a:spcPts val="800"/>
              </a:spcAft>
            </a:pPr>
            <a:r>
              <a:rPr lang="en" sz="1800" b="1" dirty="0">
                <a:solidFill>
                  <a:srgbClr val="FFFFFF"/>
                </a:solidFill>
              </a:rPr>
              <a:t>I</a:t>
            </a:r>
            <a:r>
              <a:rPr lang="en-US" sz="1800" b="1" dirty="0" err="1">
                <a:solidFill>
                  <a:srgbClr val="FFFFFF"/>
                </a:solidFill>
              </a:rPr>
              <a:t>ntroduction</a:t>
            </a:r>
            <a:endParaRPr lang="en-US" sz="1800" b="1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Motivation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System Architecture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Working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Bag of Words (</a:t>
            </a:r>
            <a:r>
              <a:rPr lang="en-US" sz="1800" b="1" dirty="0" err="1">
                <a:solidFill>
                  <a:srgbClr val="FFFFFF"/>
                </a:solidFill>
              </a:rPr>
              <a:t>BoW</a:t>
            </a:r>
            <a:r>
              <a:rPr lang="en-US" sz="1800" b="1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Dataset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Naïve Bayes classifier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System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Performance metrics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Future Scope</a:t>
            </a:r>
          </a:p>
          <a:p>
            <a:pPr marL="285750" indent="-285750">
              <a:spcAft>
                <a:spcPts val="800"/>
              </a:spcAft>
            </a:pPr>
            <a:r>
              <a:rPr lang="en-US" sz="1800" b="1" dirty="0">
                <a:solidFill>
                  <a:srgbClr val="FFFFFF"/>
                </a:solidFill>
              </a:rPr>
              <a:t>References</a:t>
            </a:r>
            <a:endParaRPr lang="en"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7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496957" y="244880"/>
            <a:ext cx="6495000" cy="1159800"/>
          </a:xfrm>
          <a:prstGeom prst="rect">
            <a:avLst/>
          </a:prstGeom>
          <a:effectLst>
            <a:outerShdw blurRad="2857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DF6DA"/>
                </a:solidFill>
              </a:rPr>
              <a:t>References</a:t>
            </a:r>
            <a:endParaRPr sz="6600" dirty="0">
              <a:solidFill>
                <a:srgbClr val="FDF6DA"/>
              </a:solidFill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404680"/>
            <a:ext cx="6495000" cy="34939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https://ink.library.smu.edu.sg/cgi/viewcontent.cgi?article=1912&amp;context=sis_research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https://www.semanticscholar.org/paper/Naive-Bayes-Classifier-based-Arabic-document-Noaman-Elmougy/7a201dbf8ea6a16b6cc93dca01b62c961aaea13f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https://towardsdatascience.com/implementing-a-naive-bayes-classifier-for-text-categorization-in-five-steps-f9192cdd54c3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34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48091"/>
            <a:ext cx="5288100" cy="894900"/>
          </a:xfrm>
          <a:prstGeom prst="rect">
            <a:avLst/>
          </a:prstGeom>
          <a:effectLst>
            <a:outerShdw blurRad="171450" dist="9525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DF6DA"/>
                </a:solidFill>
              </a:rPr>
              <a:t>THANK YOU!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DE7B0-A166-40FD-874D-6D439D1B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222514"/>
            <a:ext cx="4762500" cy="35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3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454538" y="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610139" y="1798399"/>
            <a:ext cx="3996711" cy="2674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Web based classifier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Predicts category of the given news headline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7 pre-defined categories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BCD3EB-C7E9-4812-9631-87984A3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858" y="0"/>
            <a:ext cx="3615600" cy="11598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F340D6-DF79-4719-AD99-DB77494FD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397" y="1302026"/>
            <a:ext cx="3615600" cy="27401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give out correct information to users by accurately classifying news article and headline.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aid user understand what category of news they’re reading and also provide some relevant links to their category so that user can dig deep and find out more.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22725" y="1608150"/>
            <a:ext cx="4699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DF6DA"/>
                </a:solidFill>
              </a:rPr>
              <a:t>SYSTEM ARCHITECTURE</a:t>
            </a:r>
            <a:endParaRPr sz="5400" dirty="0">
              <a:solidFill>
                <a:srgbClr val="FDF6DA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3754225" y="3235181"/>
            <a:ext cx="4699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 look at the </a:t>
            </a:r>
            <a:r>
              <a:rPr lang="en-US" dirty="0">
                <a:solidFill>
                  <a:schemeClr val="lt1"/>
                </a:solidFill>
              </a:rPr>
              <a:t>functionality </a:t>
            </a:r>
            <a:r>
              <a:rPr lang="en" dirty="0">
                <a:solidFill>
                  <a:schemeClr val="lt1"/>
                </a:solidFill>
              </a:rPr>
              <a:t>of the system.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121" name="Google Shape;12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124" name="Google Shape;12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C3155D-F389-4C85-B4BB-A93D8187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857" y="119270"/>
            <a:ext cx="4002286" cy="49496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8"/>
          <p:cNvGrpSpPr/>
          <p:nvPr/>
        </p:nvGrpSpPr>
        <p:grpSpPr>
          <a:xfrm>
            <a:off x="1957881" y="1833333"/>
            <a:ext cx="2062426" cy="3695361"/>
            <a:chOff x="5632317" y="977467"/>
            <a:chExt cx="3305700" cy="3695361"/>
          </a:xfrm>
        </p:grpSpPr>
        <p:sp>
          <p:nvSpPr>
            <p:cNvPr id="247" name="Google Shape;247;p28"/>
            <p:cNvSpPr/>
            <p:nvPr/>
          </p:nvSpPr>
          <p:spPr>
            <a:xfrm>
              <a:off x="5632317" y="977467"/>
              <a:ext cx="3305700" cy="368306"/>
            </a:xfrm>
            <a:prstGeom prst="chevron">
              <a:avLst>
                <a:gd name="adj" fmla="val 50000"/>
              </a:avLst>
            </a:prstGeom>
            <a:solidFill>
              <a:srgbClr val="1D3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Case conversion</a:t>
              </a:r>
              <a:endParaRPr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5950490" y="2057128"/>
              <a:ext cx="2669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endParaRPr>
            </a:p>
          </p:txBody>
        </p:sp>
      </p:grpSp>
      <p:sp>
        <p:nvSpPr>
          <p:cNvPr id="250" name="Google Shape;250;p28"/>
          <p:cNvSpPr/>
          <p:nvPr/>
        </p:nvSpPr>
        <p:spPr>
          <a:xfrm>
            <a:off x="141875" y="606817"/>
            <a:ext cx="7660004" cy="6690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Working</a:t>
            </a:r>
            <a:endParaRPr sz="3200" b="1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1957881" y="1344779"/>
            <a:ext cx="2062426" cy="350630"/>
          </a:xfrm>
          <a:prstGeom prst="chevron">
            <a:avLst>
              <a:gd name="adj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Raw data text </a:t>
            </a:r>
            <a:endParaRPr b="1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5" name="Google Shape;253;p28">
            <a:extLst>
              <a:ext uri="{FF2B5EF4-FFF2-40B4-BE49-F238E27FC236}">
                <a16:creationId xmlns:a16="http://schemas.microsoft.com/office/drawing/2014/main" id="{BEF18F5B-78B0-41E5-8567-33BC45AD5BD3}"/>
              </a:ext>
            </a:extLst>
          </p:cNvPr>
          <p:cNvSpPr/>
          <p:nvPr/>
        </p:nvSpPr>
        <p:spPr>
          <a:xfrm>
            <a:off x="1957881" y="2328693"/>
            <a:ext cx="2062426" cy="340463"/>
          </a:xfrm>
          <a:prstGeom prst="chevron">
            <a:avLst>
              <a:gd name="adj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Stop words	</a:t>
            </a:r>
            <a:endParaRPr b="1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" name="Google Shape;253;p28">
            <a:extLst>
              <a:ext uri="{FF2B5EF4-FFF2-40B4-BE49-F238E27FC236}">
                <a16:creationId xmlns:a16="http://schemas.microsoft.com/office/drawing/2014/main" id="{DA73BE33-BED1-45B1-BAE3-31BF6D3A9708}"/>
              </a:ext>
            </a:extLst>
          </p:cNvPr>
          <p:cNvSpPr/>
          <p:nvPr/>
        </p:nvSpPr>
        <p:spPr>
          <a:xfrm>
            <a:off x="1957881" y="2821836"/>
            <a:ext cx="2062426" cy="340463"/>
          </a:xfrm>
          <a:prstGeom prst="chevron">
            <a:avLst>
              <a:gd name="adj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Tokenization</a:t>
            </a:r>
            <a:endParaRPr b="1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" name="Google Shape;253;p28">
            <a:extLst>
              <a:ext uri="{FF2B5EF4-FFF2-40B4-BE49-F238E27FC236}">
                <a16:creationId xmlns:a16="http://schemas.microsoft.com/office/drawing/2014/main" id="{0EE1EF60-E2A8-4043-921C-8090CD4A84F0}"/>
              </a:ext>
            </a:extLst>
          </p:cNvPr>
          <p:cNvSpPr/>
          <p:nvPr/>
        </p:nvSpPr>
        <p:spPr>
          <a:xfrm>
            <a:off x="1957881" y="3289353"/>
            <a:ext cx="2062426" cy="340463"/>
          </a:xfrm>
          <a:prstGeom prst="chevron">
            <a:avLst>
              <a:gd name="adj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BoW</a:t>
            </a:r>
            <a:endParaRPr b="1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8" name="Google Shape;253;p28">
            <a:extLst>
              <a:ext uri="{FF2B5EF4-FFF2-40B4-BE49-F238E27FC236}">
                <a16:creationId xmlns:a16="http://schemas.microsoft.com/office/drawing/2014/main" id="{E67C8F24-6F3D-45A5-97BD-189FBEE3D4AF}"/>
              </a:ext>
            </a:extLst>
          </p:cNvPr>
          <p:cNvSpPr/>
          <p:nvPr/>
        </p:nvSpPr>
        <p:spPr>
          <a:xfrm>
            <a:off x="1957881" y="3756870"/>
            <a:ext cx="2146980" cy="646165"/>
          </a:xfrm>
          <a:prstGeom prst="chevron">
            <a:avLst>
              <a:gd name="adj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Class probability calculated &amp; assigned</a:t>
            </a:r>
            <a:endParaRPr b="1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AFCD47-C995-4203-BE35-C900C4FE2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850" y="450288"/>
            <a:ext cx="3615600" cy="784800"/>
          </a:xfrm>
        </p:spPr>
        <p:txBody>
          <a:bodyPr/>
          <a:lstStyle/>
          <a:p>
            <a:r>
              <a:rPr lang="en-US" dirty="0"/>
              <a:t>Bag of Words </a:t>
            </a:r>
            <a:r>
              <a:rPr lang="en-US" dirty="0" err="1"/>
              <a:t>BoW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34F478-7FD0-490C-88DF-CB6571D235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1340" y="1550503"/>
            <a:ext cx="3616325" cy="26438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WASHINGTON —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 President Trump glanced around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the room and noticed Lt. Gen. H.R.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McMaster, then his national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security advisor, with his head bent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over a notebook, scribbling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something down.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5930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AFCD47-C995-4203-BE35-C900C4FE2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9850" y="450288"/>
            <a:ext cx="3615600" cy="784800"/>
          </a:xfrm>
        </p:spPr>
        <p:txBody>
          <a:bodyPr/>
          <a:lstStyle/>
          <a:p>
            <a:r>
              <a:rPr lang="en-US" dirty="0"/>
              <a:t>Bag of Words </a:t>
            </a:r>
            <a:r>
              <a:rPr lang="en-US" dirty="0" err="1"/>
              <a:t>BoW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234F478-7FD0-490C-88DF-CB6571D235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71340" y="1550503"/>
            <a:ext cx="3616325" cy="26438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WASHINGTON —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>
                <a:solidFill>
                  <a:schemeClr val="tx1"/>
                </a:solidFill>
              </a:rPr>
              <a:t>President Trump</a:t>
            </a:r>
            <a:r>
              <a:rPr lang="en-US" dirty="0">
                <a:solidFill>
                  <a:schemeClr val="tx1"/>
                </a:solidFill>
              </a:rPr>
              <a:t> glanced around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the room and noticed </a:t>
            </a:r>
            <a:r>
              <a:rPr lang="en-US" b="1" dirty="0">
                <a:solidFill>
                  <a:schemeClr val="tx1"/>
                </a:solidFill>
              </a:rPr>
              <a:t>Lt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Gen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H.R.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>
                <a:solidFill>
                  <a:schemeClr val="tx1"/>
                </a:solidFill>
              </a:rPr>
              <a:t>McMaster</a:t>
            </a:r>
            <a:r>
              <a:rPr lang="en-US" dirty="0">
                <a:solidFill>
                  <a:schemeClr val="tx1"/>
                </a:solidFill>
              </a:rPr>
              <a:t>, then his </a:t>
            </a:r>
            <a:r>
              <a:rPr lang="en-US" b="1" dirty="0">
                <a:solidFill>
                  <a:schemeClr val="tx1"/>
                </a:solidFill>
              </a:rPr>
              <a:t>national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>
                <a:solidFill>
                  <a:schemeClr val="tx1"/>
                </a:solidFill>
              </a:rPr>
              <a:t>security advisor</a:t>
            </a:r>
            <a:r>
              <a:rPr lang="en-US" dirty="0">
                <a:solidFill>
                  <a:schemeClr val="tx1"/>
                </a:solidFill>
              </a:rPr>
              <a:t>, with his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</a:rPr>
              <a:t>head bent over </a:t>
            </a:r>
            <a:r>
              <a:rPr lang="en-US" b="1" dirty="0">
                <a:solidFill>
                  <a:schemeClr val="tx1"/>
                </a:solidFill>
              </a:rPr>
              <a:t>notebook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b="1" dirty="0">
                <a:solidFill>
                  <a:schemeClr val="tx1"/>
                </a:solidFill>
              </a:rPr>
              <a:t>scribbling</a:t>
            </a:r>
            <a:r>
              <a:rPr lang="en-US" dirty="0">
                <a:solidFill>
                  <a:schemeClr val="tx1"/>
                </a:solidFill>
              </a:rPr>
              <a:t> something down.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3991460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444</Words>
  <Application>Microsoft Office PowerPoint</Application>
  <PresentationFormat>On-screen Show (16:9)</PresentationFormat>
  <Paragraphs>110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Times New Roman</vt:lpstr>
      <vt:lpstr>Arial Nova</vt:lpstr>
      <vt:lpstr>Calibri</vt:lpstr>
      <vt:lpstr>IBM Plex Sans Condensed</vt:lpstr>
      <vt:lpstr>Courier</vt:lpstr>
      <vt:lpstr>Arial Nova Cond</vt:lpstr>
      <vt:lpstr>Frank Ruhl Libre Light</vt:lpstr>
      <vt:lpstr>Symbol</vt:lpstr>
      <vt:lpstr>Arial</vt:lpstr>
      <vt:lpstr>Octavia template</vt:lpstr>
      <vt:lpstr>Online text classifier for classifying news articles. </vt:lpstr>
      <vt:lpstr>Index</vt:lpstr>
      <vt:lpstr>INTRODUCTION</vt:lpstr>
      <vt:lpstr>MOTIVATION</vt:lpstr>
      <vt:lpstr>SYSTEM ARCHITECTURE</vt:lpstr>
      <vt:lpstr>PowerPoint Presentation</vt:lpstr>
      <vt:lpstr>PowerPoint Presentation</vt:lpstr>
      <vt:lpstr>Bag of Words BoW</vt:lpstr>
      <vt:lpstr>Bag of Words BoW</vt:lpstr>
      <vt:lpstr>BoW representation</vt:lpstr>
      <vt:lpstr>Dataset</vt:lpstr>
      <vt:lpstr>Naïve-Bayes Classifier</vt:lpstr>
      <vt:lpstr>Naïve-Bayes Classifier: Assumptions</vt:lpstr>
      <vt:lpstr>PowerPoint Presentation</vt:lpstr>
      <vt:lpstr>PowerPoint Presentation</vt:lpstr>
      <vt:lpstr>PowerPoint Presentation</vt:lpstr>
      <vt:lpstr>Performance metric</vt:lpstr>
      <vt:lpstr>Issues</vt:lpstr>
      <vt:lpstr>Future scope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text classifier for classifying news article.</dc:title>
  <dc:creator>Superman</dc:creator>
  <cp:lastModifiedBy>Himanshu Vinod Nirmal (RIT Student)</cp:lastModifiedBy>
  <cp:revision>34</cp:revision>
  <dcterms:modified xsi:type="dcterms:W3CDTF">2019-04-22T03:54:10Z</dcterms:modified>
</cp:coreProperties>
</file>